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9" r:id="rId2"/>
    <p:sldId id="263" r:id="rId3"/>
    <p:sldId id="267" r:id="rId4"/>
    <p:sldId id="270" r:id="rId5"/>
    <p:sldId id="272" r:id="rId6"/>
    <p:sldId id="273" r:id="rId7"/>
    <p:sldId id="257" r:id="rId8"/>
    <p:sldId id="262" r:id="rId9"/>
    <p:sldId id="274" r:id="rId10"/>
    <p:sldId id="276" r:id="rId11"/>
    <p:sldId id="275" r:id="rId12"/>
    <p:sldId id="277" r:id="rId13"/>
    <p:sldId id="278" r:id="rId14"/>
    <p:sldId id="279" r:id="rId15"/>
    <p:sldId id="295" r:id="rId16"/>
    <p:sldId id="296" r:id="rId17"/>
    <p:sldId id="280" r:id="rId18"/>
    <p:sldId id="281" r:id="rId19"/>
    <p:sldId id="282" r:id="rId20"/>
    <p:sldId id="290" r:id="rId21"/>
    <p:sldId id="291" r:id="rId22"/>
    <p:sldId id="283" r:id="rId23"/>
    <p:sldId id="285" r:id="rId24"/>
    <p:sldId id="286" r:id="rId25"/>
    <p:sldId id="288" r:id="rId26"/>
    <p:sldId id="287" r:id="rId27"/>
    <p:sldId id="289" r:id="rId28"/>
    <p:sldId id="292" r:id="rId29"/>
    <p:sldId id="293" r:id="rId30"/>
    <p:sldId id="294" r:id="rId31"/>
    <p:sldId id="298" r:id="rId32"/>
    <p:sldId id="271" r:id="rId33"/>
    <p:sldId id="297" r:id="rId34"/>
  </p:sldIdLst>
  <p:sldSz cx="8640763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41" userDrawn="1">
          <p15:clr>
            <a:srgbClr val="A4A3A4"/>
          </p15:clr>
        </p15:guide>
        <p15:guide id="2" pos="27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33"/>
  </p:normalViewPr>
  <p:slideViewPr>
    <p:cSldViewPr snapToGrid="0" snapToObjects="1">
      <p:cViewPr>
        <p:scale>
          <a:sx n="125" d="100"/>
          <a:sy n="125" d="100"/>
        </p:scale>
        <p:origin x="192" y="-36"/>
      </p:cViewPr>
      <p:guideLst>
        <p:guide orient="horz" pos="2041"/>
        <p:guide pos="27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317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DD686-8F6D-432C-92BC-62D4D8DB343B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A016B-F8C0-4A72-9D2B-AF799F4B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5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A016B-F8C0-4A72-9D2B-AF799F4B2F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5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367524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942" y="3779839"/>
            <a:ext cx="8100536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70880" y="360588"/>
            <a:ext cx="8100194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8CC0E81C-FB33-4599-9166-737EDCC4AD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942" y="1890827"/>
            <a:ext cx="5254165" cy="132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285" y="360364"/>
            <a:ext cx="8100194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06" y="360363"/>
            <a:ext cx="8100372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0791" y="1439863"/>
            <a:ext cx="4048481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20978" y="1439863"/>
            <a:ext cx="4049501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0791" y="360363"/>
            <a:ext cx="8100372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106" y="1439813"/>
            <a:ext cx="8100372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90699" y="1153074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8035569" y="5940175"/>
          <a:ext cx="46998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35569" y="5940175"/>
                        <a:ext cx="46998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C0CFB863-CC70-49CD-AAC0-C296F6D8332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70106" y="5881827"/>
            <a:ext cx="1548583" cy="4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2722" userDrawn="1">
          <p15:clr>
            <a:srgbClr val="F26B43"/>
          </p15:clr>
        </p15:guide>
        <p15:guide id="3" pos="5273" userDrawn="1">
          <p15:clr>
            <a:srgbClr val="F26B43"/>
          </p15:clr>
        </p15:guide>
        <p15:guide id="4" pos="170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dataplatforminsider/2016/10/13/sql-server-2016-express-edition-in-windows-containers/" TargetMode="External"/><Relationship Id="rId2" Type="http://schemas.openxmlformats.org/officeDocument/2006/relationships/hyperlink" Target="https://hub.docker.com/r/microsof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n-us/sql/advanced-analytics/tutorials/run-python-using-t-sq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3.tif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will begin very soon :)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276" y="1339537"/>
            <a:ext cx="7776210" cy="4449120"/>
          </a:xfrm>
        </p:spPr>
        <p:txBody>
          <a:bodyPr/>
          <a:lstStyle/>
          <a:p>
            <a:r>
              <a:rPr lang="en-US" dirty="0"/>
              <a:t>Please complete the </a:t>
            </a:r>
            <a:r>
              <a:rPr lang="en-US" b="1" u="sng" dirty="0"/>
              <a:t>evaluation form </a:t>
            </a:r>
            <a:r>
              <a:rPr lang="en-US" dirty="0"/>
              <a:t>from your pocket after the session. </a:t>
            </a:r>
            <a:r>
              <a:rPr lang="en-US" b="1" u="sng" dirty="0"/>
              <a:t>Your feedback</a:t>
            </a:r>
            <a:r>
              <a:rPr lang="en-US" dirty="0"/>
              <a:t> will help us to improve future conferences and </a:t>
            </a:r>
            <a:r>
              <a:rPr lang="en-US" b="1" u="sng" dirty="0"/>
              <a:t>speakers</a:t>
            </a:r>
            <a:r>
              <a:rPr lang="en-US" dirty="0"/>
              <a:t> will appreciate your feedback!</a:t>
            </a:r>
          </a:p>
          <a:p>
            <a:endParaRPr lang="pt-PT" dirty="0"/>
          </a:p>
          <a:p>
            <a:r>
              <a:rPr lang="pt-PT" sz="4000" dirty="0"/>
              <a:t>           Enjoy the </a:t>
            </a:r>
            <a:r>
              <a:rPr lang="pt-PT" sz="4000" b="1" u="sng" dirty="0"/>
              <a:t>conference</a:t>
            </a:r>
            <a:r>
              <a:rPr lang="pt-PT" sz="4000" dirty="0"/>
              <a:t>!</a:t>
            </a:r>
          </a:p>
          <a:p>
            <a:endParaRPr lang="pt-PT" dirty="0"/>
          </a:p>
          <a:p>
            <a:endParaRPr lang="pt-P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59"/>
            <a:ext cx="4332374" cy="3866631"/>
          </a:xfrm>
          <a:prstGeom prst="rect">
            <a:avLst/>
          </a:prstGeom>
        </p:spPr>
      </p:pic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5081" y="2412535"/>
            <a:ext cx="5513380" cy="3551385"/>
          </a:xfrm>
          <a:prstGeom prst="rect">
            <a:avLst/>
          </a:prstGeom>
        </p:spPr>
      </p:pic>
      <p:sp>
        <p:nvSpPr>
          <p:cNvPr id="6" name="PoleTekstowe 5"/>
          <p:cNvSpPr txBox="1"/>
          <p:nvPr/>
        </p:nvSpPr>
        <p:spPr>
          <a:xfrm>
            <a:off x="650240" y="5059680"/>
            <a:ext cx="198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Źródło: </a:t>
            </a:r>
            <a:r>
              <a:rPr lang="pl-PL" dirty="0" err="1" smtClean="0"/>
              <a:t>SkillUp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583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R</a:t>
            </a:r>
            <a:endParaRPr lang="en-US" dirty="0"/>
          </a:p>
        </p:txBody>
      </p:sp>
      <p:pic>
        <p:nvPicPr>
          <p:cNvPr id="2" name="Symbol zastępczy zawartości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399" y="1144713"/>
            <a:ext cx="6196762" cy="46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R 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44" y="1185813"/>
            <a:ext cx="4226816" cy="2546591"/>
          </a:xfrm>
          <a:prstGeom prst="rect">
            <a:avLst/>
          </a:prstGeom>
        </p:spPr>
      </p:pic>
      <p:pic>
        <p:nvPicPr>
          <p:cNvPr id="7" name="Symbol zastępczy zawartości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3760" y="3189670"/>
            <a:ext cx="4693920" cy="2803005"/>
          </a:xfrm>
          <a:prstGeom prst="rect">
            <a:avLst/>
          </a:prstGeom>
        </p:spPr>
      </p:pic>
      <p:sp>
        <p:nvSpPr>
          <p:cNvPr id="6" name="PoleTekstowe 5"/>
          <p:cNvSpPr txBox="1"/>
          <p:nvPr/>
        </p:nvSpPr>
        <p:spPr>
          <a:xfrm>
            <a:off x="2082800" y="741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932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x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Historia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UWAGA: </a:t>
            </a:r>
            <a:r>
              <a:rPr lang="en-US" dirty="0" err="1" smtClean="0"/>
              <a:t>wciąż</a:t>
            </a:r>
            <a:r>
              <a:rPr lang="en-US" dirty="0" smtClean="0"/>
              <a:t> </a:t>
            </a:r>
            <a:r>
              <a:rPr lang="en-US" dirty="0" err="1" smtClean="0"/>
              <a:t>wersja</a:t>
            </a:r>
            <a:r>
              <a:rPr lang="en-US" dirty="0" smtClean="0"/>
              <a:t> </a:t>
            </a:r>
            <a:r>
              <a:rPr lang="en-US" dirty="0" err="1" smtClean="0"/>
              <a:t>rozwojowa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err="1" smtClean="0"/>
              <a:t>kilka</a:t>
            </a:r>
            <a:r>
              <a:rPr lang="en-US" dirty="0" smtClean="0"/>
              <a:t> </a:t>
            </a:r>
            <a:r>
              <a:rPr lang="en-US" dirty="0" err="1" smtClean="0"/>
              <a:t>miesięcy</a:t>
            </a:r>
            <a:r>
              <a:rPr lang="en-US" dirty="0" smtClean="0"/>
              <a:t> ;) </a:t>
            </a:r>
            <a:r>
              <a:rPr lang="mr-IN" dirty="0" smtClean="0"/>
              <a:t>–</a:t>
            </a:r>
            <a:r>
              <a:rPr lang="en-US" dirty="0" smtClean="0"/>
              <a:t> od </a:t>
            </a:r>
            <a:r>
              <a:rPr lang="en-US" dirty="0" err="1" smtClean="0"/>
              <a:t>wersji</a:t>
            </a:r>
            <a:r>
              <a:rPr lang="en-US" dirty="0" smtClean="0"/>
              <a:t> CTP2.0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Python 3.5 z </a:t>
            </a:r>
            <a:r>
              <a:rPr lang="en-US" dirty="0" err="1" smtClean="0"/>
              <a:t>dystrybucji</a:t>
            </a:r>
            <a:r>
              <a:rPr lang="en-US" dirty="0" smtClean="0"/>
              <a:t> Anaconda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od </a:t>
            </a:r>
            <a:r>
              <a:rPr lang="en-US" dirty="0" err="1" smtClean="0"/>
              <a:t>wersji</a:t>
            </a:r>
            <a:r>
              <a:rPr lang="en-US" dirty="0" smtClean="0"/>
              <a:t> RC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zgodność</a:t>
            </a:r>
            <a:r>
              <a:rPr lang="en-US" dirty="0" smtClean="0"/>
              <a:t> z PEP 8</a:t>
            </a:r>
          </a:p>
          <a:p>
            <a:pPr marL="1147527" lvl="1" indent="-571500">
              <a:buFont typeface="Arial" charset="0"/>
              <a:buChar char="•"/>
            </a:pPr>
            <a:r>
              <a:rPr lang="en-US" dirty="0" smtClean="0"/>
              <a:t>lower case + underscores</a:t>
            </a:r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dirty="0" err="1" smtClean="0"/>
              <a:t>oparta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mechaniźmie</a:t>
            </a:r>
            <a:r>
              <a:rPr lang="en-US" dirty="0" smtClean="0"/>
              <a:t> </a:t>
            </a:r>
            <a:r>
              <a:rPr lang="en-US" dirty="0" err="1" smtClean="0"/>
              <a:t>obsługującym</a:t>
            </a:r>
            <a:r>
              <a:rPr lang="en-US" dirty="0" smtClean="0"/>
              <a:t> R z MSSQL 2016</a:t>
            </a:r>
          </a:p>
        </p:txBody>
      </p:sp>
    </p:spTree>
    <p:extLst>
      <p:ext uri="{BB962C8B-B14F-4D97-AF65-F5344CB8AC3E}">
        <p14:creationId xmlns:p14="http://schemas.microsoft.com/office/powerpoint/2010/main" val="33733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Pakiety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70106" y="1439813"/>
            <a:ext cx="8100372" cy="439202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microsoftml</a:t>
            </a:r>
            <a:r>
              <a:rPr lang="en-US" dirty="0"/>
              <a:t> </a:t>
            </a:r>
            <a:r>
              <a:rPr lang="en-US" dirty="0" smtClean="0"/>
              <a:t>- Python </a:t>
            </a:r>
            <a:r>
              <a:rPr lang="en-US" dirty="0"/>
              <a:t>package from Microsoft for use in SQL Server Machine Learning Server (Standalone) and SQL Server Machine Learning Services. Many functions in this library can be used with the </a:t>
            </a:r>
            <a:r>
              <a:rPr lang="en-US" b="1" dirty="0" err="1"/>
              <a:t>revoscalepy</a:t>
            </a:r>
            <a:r>
              <a:rPr lang="en-US" dirty="0"/>
              <a:t> package, included in the same release.</a:t>
            </a:r>
          </a:p>
          <a:p>
            <a:r>
              <a:rPr lang="en-US" dirty="0"/>
              <a:t>Use the </a:t>
            </a:r>
            <a:r>
              <a:rPr lang="en-US" b="1" dirty="0" err="1"/>
              <a:t>microsoftml</a:t>
            </a:r>
            <a:r>
              <a:rPr lang="en-US" dirty="0"/>
              <a:t> Python functions to apply machine learning transforms to data.</a:t>
            </a:r>
          </a:p>
          <a:p>
            <a:pPr marL="571500" indent="-57150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15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Pakiety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70106" y="1439813"/>
            <a:ext cx="8100372" cy="441234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err="1"/>
              <a:t>revoscalepy</a:t>
            </a:r>
            <a:r>
              <a:rPr lang="en-US" dirty="0"/>
              <a:t> </a:t>
            </a:r>
            <a:r>
              <a:rPr lang="en-US" dirty="0" smtClean="0"/>
              <a:t>- Python </a:t>
            </a:r>
            <a:r>
              <a:rPr lang="en-US" dirty="0"/>
              <a:t>library provided by Microsoft to support</a:t>
            </a:r>
            <a:r>
              <a:rPr lang="pl-PL" dirty="0"/>
              <a:t>:</a:t>
            </a:r>
          </a:p>
          <a:p>
            <a:pPr lvl="1"/>
            <a:r>
              <a:rPr lang="en-US" dirty="0"/>
              <a:t>distributed computing</a:t>
            </a:r>
            <a:endParaRPr lang="pl-PL" dirty="0"/>
          </a:p>
          <a:p>
            <a:pPr lvl="1"/>
            <a:r>
              <a:rPr lang="en-US" dirty="0"/>
              <a:t>remote compute contexts</a:t>
            </a:r>
            <a:endParaRPr lang="pl-PL" dirty="0"/>
          </a:p>
          <a:p>
            <a:pPr lvl="1"/>
            <a:r>
              <a:rPr lang="en-US" dirty="0"/>
              <a:t>high-performance algorithms</a:t>
            </a:r>
            <a:endParaRPr lang="pl-PL" dirty="0"/>
          </a:p>
          <a:p>
            <a:r>
              <a:rPr lang="en-US" b="1" dirty="0" err="1"/>
              <a:t>revoscalepy</a:t>
            </a:r>
            <a:r>
              <a:rPr lang="en-US" dirty="0"/>
              <a:t> module is available only when you install one of the following Microsoft products:</a:t>
            </a:r>
          </a:p>
          <a:p>
            <a:pPr lvl="1"/>
            <a:r>
              <a:rPr lang="en-US" dirty="0"/>
              <a:t>Machine Learning Services, in SQL Server 2017 CTP 2.0 or later</a:t>
            </a:r>
          </a:p>
          <a:p>
            <a:pPr lvl="1"/>
            <a:r>
              <a:rPr lang="en-US" dirty="0"/>
              <a:t>Microsoft Machine Learning Server 9.1.0. Requires installation using setup for SQL Server 2017 CTP 2.0 or later</a:t>
            </a:r>
          </a:p>
          <a:p>
            <a:pPr marL="571500" indent="-57150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454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Nazewnictwo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12" y="1073160"/>
            <a:ext cx="6505929" cy="4648010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" y="1037145"/>
            <a:ext cx="6913563" cy="46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6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Rodzaje</a:t>
            </a:r>
            <a:r>
              <a:rPr lang="en-US" dirty="0" smtClean="0"/>
              <a:t> </a:t>
            </a:r>
            <a:r>
              <a:rPr lang="en-US" dirty="0" err="1" smtClean="0"/>
              <a:t>instalacji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In-Database (service)</a:t>
            </a:r>
          </a:p>
          <a:p>
            <a:pPr marL="1147527" lvl="1" indent="-571500">
              <a:buFont typeface="Arial" charset="0"/>
              <a:buChar char="•"/>
            </a:pPr>
            <a:r>
              <a:rPr lang="en-US" dirty="0" err="1"/>
              <a:t>u</a:t>
            </a:r>
            <a:r>
              <a:rPr lang="en-US" dirty="0" err="1" smtClean="0"/>
              <a:t>sługa</a:t>
            </a:r>
            <a:r>
              <a:rPr lang="en-US" dirty="0" smtClean="0"/>
              <a:t> Launchpad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Standalone</a:t>
            </a:r>
          </a:p>
          <a:p>
            <a:pPr marL="1147527" lvl="1" indent="-571500">
              <a:buFont typeface="Arial" charset="0"/>
              <a:buChar char="•"/>
            </a:pPr>
            <a:r>
              <a:rPr lang="en-US" dirty="0" err="1"/>
              <a:t>ś</a:t>
            </a:r>
            <a:r>
              <a:rPr lang="en-US" dirty="0" err="1" smtClean="0"/>
              <a:t>rodowisko</a:t>
            </a:r>
            <a:r>
              <a:rPr lang="en-US" dirty="0" smtClean="0"/>
              <a:t> </a:t>
            </a:r>
            <a:r>
              <a:rPr lang="en-US" dirty="0" err="1" smtClean="0"/>
              <a:t>dla</a:t>
            </a:r>
            <a:r>
              <a:rPr lang="en-US" dirty="0" smtClean="0"/>
              <a:t> </a:t>
            </a:r>
            <a:r>
              <a:rPr lang="en-US" dirty="0" err="1" smtClean="0"/>
              <a:t>deweloperów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2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Włączenie</a:t>
            </a:r>
            <a:r>
              <a:rPr lang="en-US" dirty="0"/>
              <a:t> </a:t>
            </a:r>
            <a:r>
              <a:rPr lang="en-US" dirty="0" err="1"/>
              <a:t>obsługi</a:t>
            </a:r>
            <a:r>
              <a:rPr lang="en-US" dirty="0"/>
              <a:t> </a:t>
            </a:r>
            <a:r>
              <a:rPr lang="en-US" dirty="0" err="1"/>
              <a:t>skryptów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sz="3200" dirty="0" err="1"/>
              <a:t>sp_configure</a:t>
            </a:r>
            <a:r>
              <a:rPr lang="en-US" sz="3200" dirty="0"/>
              <a:t> 'external scripts enabled',</a:t>
            </a:r>
            <a:r>
              <a:rPr lang="en-US" sz="3200" dirty="0" smtClean="0"/>
              <a:t>'1’</a:t>
            </a:r>
            <a:br>
              <a:rPr lang="en-US" sz="3200" dirty="0" smtClean="0"/>
            </a:br>
            <a:r>
              <a:rPr lang="en-US" sz="3200" dirty="0" smtClean="0"/>
              <a:t>reconfigure </a:t>
            </a:r>
            <a:r>
              <a:rPr lang="en-US" sz="3200" dirty="0"/>
              <a:t>with </a:t>
            </a:r>
            <a:r>
              <a:rPr lang="en-US" sz="3200" dirty="0" smtClean="0"/>
              <a:t>override</a:t>
            </a:r>
            <a:br>
              <a:rPr lang="en-US" sz="3200" dirty="0" smtClean="0"/>
            </a:br>
            <a:r>
              <a:rPr lang="en-US" sz="3200" dirty="0" smtClean="0"/>
              <a:t>go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/>
              <a:t>r</a:t>
            </a:r>
            <a:r>
              <a:rPr lang="en-US" sz="3200" dirty="0" smtClean="0"/>
              <a:t>estart </a:t>
            </a:r>
            <a:r>
              <a:rPr lang="en-US" sz="3200" dirty="0" err="1" smtClean="0"/>
              <a:t>usługi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6066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sz="5400" dirty="0"/>
              <a:t>Integracja języka </a:t>
            </a:r>
            <a:r>
              <a:rPr lang="pl-PL" sz="5400" dirty="0" err="1"/>
              <a:t>Python</a:t>
            </a:r>
            <a:r>
              <a:rPr lang="pl-PL" sz="5400" dirty="0"/>
              <a:t> </a:t>
            </a:r>
            <a:r>
              <a:rPr lang="pl-PL" sz="5400" dirty="0" smtClean="0"/>
              <a:t/>
            </a:r>
            <a:br>
              <a:rPr lang="pl-PL" sz="5400" dirty="0" smtClean="0"/>
            </a:br>
            <a:r>
              <a:rPr lang="pl-PL" sz="5400" dirty="0" smtClean="0"/>
              <a:t>z </a:t>
            </a:r>
            <a:r>
              <a:rPr lang="pl-PL" sz="5400" dirty="0"/>
              <a:t>MS SQL Server 2017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sz="3600" dirty="0" smtClean="0"/>
              <a:t>Agnieszka Cieplak</a:t>
            </a:r>
            <a:br>
              <a:rPr lang="pl-PL" sz="3600" dirty="0" smtClean="0"/>
            </a:br>
            <a:r>
              <a:rPr lang="pl-PL" sz="3600" dirty="0" smtClean="0"/>
              <a:t>Tomasz Cieplak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sp_execute_external_script</a:t>
            </a:r>
            <a:endParaRPr lang="en-US" dirty="0"/>
          </a:p>
        </p:txBody>
      </p:sp>
      <p:pic>
        <p:nvPicPr>
          <p:cNvPr id="2" name="Symbol zastępczy zawartości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93" y="1175702"/>
            <a:ext cx="5008847" cy="4685029"/>
          </a:xfrm>
        </p:spPr>
      </p:pic>
    </p:spTree>
    <p:extLst>
      <p:ext uri="{BB962C8B-B14F-4D97-AF65-F5344CB8AC3E}">
        <p14:creationId xmlns:p14="http://schemas.microsoft.com/office/powerpoint/2010/main" val="14539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sp_execute_external_script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04" y="1307783"/>
            <a:ext cx="5174996" cy="4454170"/>
          </a:xfrm>
        </p:spPr>
      </p:pic>
    </p:spTree>
    <p:extLst>
      <p:ext uri="{BB962C8B-B14F-4D97-AF65-F5344CB8AC3E}">
        <p14:creationId xmlns:p14="http://schemas.microsoft.com/office/powerpoint/2010/main" val="23713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działa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skrypt</a:t>
            </a:r>
            <a:r>
              <a:rPr lang="en-US" dirty="0" smtClean="0"/>
              <a:t> SQL</a:t>
            </a:r>
            <a:endParaRPr lang="en-US" dirty="0"/>
          </a:p>
        </p:txBody>
      </p:sp>
      <p:pic>
        <p:nvPicPr>
          <p:cNvPr id="2" name="Symbol zastępczy zawartości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1" y="2236788"/>
            <a:ext cx="7175500" cy="3086100"/>
          </a:xfrm>
        </p:spPr>
      </p:pic>
    </p:spTree>
    <p:extLst>
      <p:ext uri="{BB962C8B-B14F-4D97-AF65-F5344CB8AC3E}">
        <p14:creationId xmlns:p14="http://schemas.microsoft.com/office/powerpoint/2010/main" val="19436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działa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zdalnie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2334920"/>
            <a:ext cx="8101013" cy="2889835"/>
          </a:xfrm>
        </p:spPr>
      </p:pic>
    </p:spTree>
    <p:extLst>
      <p:ext uri="{BB962C8B-B14F-4D97-AF65-F5344CB8AC3E}">
        <p14:creationId xmlns:p14="http://schemas.microsoft.com/office/powerpoint/2010/main" val="12594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Let’s</a:t>
            </a:r>
            <a:r>
              <a:rPr lang="pl-PL" dirty="0" smtClean="0"/>
              <a:t> talk </a:t>
            </a:r>
            <a:r>
              <a:rPr lang="pl-PL" dirty="0" err="1" smtClean="0"/>
              <a:t>about</a:t>
            </a:r>
            <a:r>
              <a:rPr lang="pl-PL" dirty="0" smtClean="0"/>
              <a:t> </a:t>
            </a:r>
            <a:r>
              <a:rPr lang="pl-PL" dirty="0" err="1" smtClean="0"/>
              <a:t>Launchpad</a:t>
            </a:r>
            <a:endParaRPr lang="en-US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5" y="1277302"/>
            <a:ext cx="7094075" cy="1646839"/>
          </a:xfr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47" y="3121080"/>
            <a:ext cx="5079293" cy="28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Launchpad</a:t>
            </a:r>
            <a:r>
              <a:rPr lang="pl-PL" dirty="0" smtClean="0"/>
              <a:t> - konfiguracja</a:t>
            </a:r>
            <a:endParaRPr lang="en-US" dirty="0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pl-PL" dirty="0" err="1" smtClean="0"/>
              <a:t>Configuration</a:t>
            </a:r>
            <a:r>
              <a:rPr lang="pl-PL" dirty="0" smtClean="0"/>
              <a:t> Manager</a:t>
            </a:r>
          </a:p>
          <a:p>
            <a:pPr marL="571500" indent="-571500">
              <a:buFont typeface="Arial" charset="0"/>
              <a:buChar char="•"/>
            </a:pPr>
            <a:r>
              <a:rPr lang="pl-PL" dirty="0" err="1" smtClean="0"/>
              <a:t>pythonlauncher.config</a:t>
            </a:r>
            <a:r>
              <a:rPr lang="pl-PL" dirty="0"/>
              <a:t> </a:t>
            </a:r>
            <a:r>
              <a:rPr lang="pl-PL" sz="2000" dirty="0" smtClean="0"/>
              <a:t>(../MSSQL14.MSSQLSERVER\MSSQL\</a:t>
            </a:r>
            <a:r>
              <a:rPr lang="pl-PL" sz="2000" dirty="0" err="1" smtClean="0"/>
              <a:t>Binn</a:t>
            </a:r>
            <a:r>
              <a:rPr lang="pl-PL" sz="2000" dirty="0" smtClean="0"/>
              <a:t>)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84" y="1439813"/>
            <a:ext cx="2977894" cy="3416667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97" y="3234325"/>
            <a:ext cx="7222863" cy="171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5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Launchpad</a:t>
            </a:r>
            <a:r>
              <a:rPr lang="pl-PL" dirty="0" smtClean="0"/>
              <a:t> - konfiguracja</a:t>
            </a:r>
            <a:endParaRPr lang="en-US" dirty="0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pl-PL" dirty="0" smtClean="0"/>
              <a:t>Liczba procesów</a:t>
            </a:r>
          </a:p>
          <a:p>
            <a:pPr marL="1147527" lvl="1" indent="-571500">
              <a:buFont typeface="Arial" charset="0"/>
              <a:buChar char="•"/>
            </a:pPr>
            <a:r>
              <a:rPr lang="pl-PL" dirty="0" smtClean="0"/>
              <a:t>PROCESS_POOL_SQLSATELLITE_GROWTH (</a:t>
            </a:r>
            <a:r>
              <a:rPr lang="pl-PL" dirty="0" err="1" smtClean="0"/>
              <a:t>default</a:t>
            </a:r>
            <a:r>
              <a:rPr lang="pl-PL" dirty="0" smtClean="0"/>
              <a:t>: 5)</a:t>
            </a:r>
          </a:p>
        </p:txBody>
      </p:sp>
    </p:spTree>
    <p:extLst>
      <p:ext uri="{BB962C8B-B14F-4D97-AF65-F5344CB8AC3E}">
        <p14:creationId xmlns:p14="http://schemas.microsoft.com/office/powerpoint/2010/main" val="87740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charset="0"/>
              <a:buChar char="•"/>
            </a:pPr>
            <a:r>
              <a:rPr lang="pl-PL" dirty="0" smtClean="0"/>
              <a:t>Lokalna grupa: </a:t>
            </a:r>
            <a:r>
              <a:rPr lang="pl-PL" dirty="0" err="1" smtClean="0"/>
              <a:t>SQLRUserGroup</a:t>
            </a:r>
            <a:endParaRPr lang="pl-PL" dirty="0"/>
          </a:p>
          <a:p>
            <a:pPr marL="571500" indent="-571500">
              <a:buFont typeface="Arial" charset="0"/>
              <a:buChar char="•"/>
            </a:pPr>
            <a:r>
              <a:rPr lang="pl-PL" dirty="0" smtClean="0"/>
              <a:t>Domyślnie 20 kont</a:t>
            </a:r>
          </a:p>
          <a:p>
            <a:pPr marL="571500" indent="-571500">
              <a:buFont typeface="Arial" charset="0"/>
              <a:buChar char="•"/>
            </a:pPr>
            <a:r>
              <a:rPr lang="pl-PL" dirty="0" smtClean="0"/>
              <a:t>Jeden </a:t>
            </a:r>
            <a:r>
              <a:rPr lang="pl-PL" dirty="0" err="1" smtClean="0"/>
              <a:t>user</a:t>
            </a:r>
            <a:r>
              <a:rPr lang="pl-PL" dirty="0" smtClean="0"/>
              <a:t> SQL = </a:t>
            </a:r>
            <a:br>
              <a:rPr lang="pl-PL" dirty="0" smtClean="0"/>
            </a:br>
            <a:r>
              <a:rPr lang="pl-PL" dirty="0" smtClean="0"/>
              <a:t>jeden </a:t>
            </a:r>
            <a:r>
              <a:rPr lang="pl-PL" dirty="0" err="1" smtClean="0"/>
              <a:t>user</a:t>
            </a:r>
            <a:r>
              <a:rPr lang="pl-PL" dirty="0" smtClean="0"/>
              <a:t> z </a:t>
            </a:r>
            <a:br>
              <a:rPr lang="pl-PL" dirty="0" smtClean="0"/>
            </a:br>
            <a:r>
              <a:rPr lang="pl-PL" dirty="0" err="1" smtClean="0"/>
              <a:t>SQLRUserGroup</a:t>
            </a:r>
            <a:endParaRPr lang="pl-PL" dirty="0" smtClean="0"/>
          </a:p>
          <a:p>
            <a:pPr marL="1147527" lvl="1" indent="-571500">
              <a:buFont typeface="Arial" charset="0"/>
              <a:buChar char="•"/>
            </a:pPr>
            <a:r>
              <a:rPr lang="pl-PL" dirty="0"/>
              <a:t>l</a:t>
            </a:r>
            <a:r>
              <a:rPr lang="pl-PL" dirty="0" smtClean="0"/>
              <a:t>osowo</a:t>
            </a:r>
          </a:p>
          <a:p>
            <a:pPr marL="571500" indent="-571500">
              <a:buFont typeface="Arial" charset="0"/>
              <a:buChar char="•"/>
            </a:pPr>
            <a:r>
              <a:rPr lang="pl-PL" dirty="0"/>
              <a:t>GRANT EXECUTE ANY EXTERNAL SCRIPT</a:t>
            </a:r>
          </a:p>
          <a:p>
            <a:pPr marL="571500" indent="-571500">
              <a:buFont typeface="Arial" charset="0"/>
              <a:buChar char="•"/>
            </a:pPr>
            <a:endParaRPr lang="pl-PL" dirty="0" smtClean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81" y="1948499"/>
            <a:ext cx="2755899" cy="31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7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Zarządzanie</a:t>
            </a:r>
            <a:r>
              <a:rPr lang="en-US" dirty="0" smtClean="0"/>
              <a:t> </a:t>
            </a:r>
            <a:r>
              <a:rPr lang="en-US" dirty="0" err="1" smtClean="0"/>
              <a:t>zasobami</a:t>
            </a:r>
            <a:endParaRPr lang="en-US" dirty="0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pl-PL" dirty="0" smtClean="0"/>
              <a:t>Standard </a:t>
            </a:r>
            <a:r>
              <a:rPr lang="mr-IN" dirty="0" smtClean="0"/>
              <a:t>–</a:t>
            </a:r>
            <a:r>
              <a:rPr lang="pl-PL" dirty="0" smtClean="0"/>
              <a:t> max </a:t>
            </a:r>
            <a:r>
              <a:rPr lang="pl-PL" dirty="0" err="1" smtClean="0"/>
              <a:t>mem</a:t>
            </a:r>
            <a:r>
              <a:rPr lang="pl-PL" dirty="0" smtClean="0"/>
              <a:t> </a:t>
            </a:r>
            <a:r>
              <a:rPr lang="pl-PL" dirty="0" err="1" smtClean="0"/>
              <a:t>pct</a:t>
            </a:r>
            <a:r>
              <a:rPr lang="pl-PL" dirty="0" smtClean="0"/>
              <a:t> = 20 </a:t>
            </a:r>
          </a:p>
          <a:p>
            <a:pPr marL="571500" indent="-571500">
              <a:buFont typeface="Arial" charset="0"/>
              <a:buChar char="•"/>
            </a:pPr>
            <a:r>
              <a:rPr lang="pl-PL" dirty="0" smtClean="0"/>
              <a:t>Enterprise - Resource </a:t>
            </a:r>
            <a:r>
              <a:rPr lang="pl-PL" dirty="0" err="1" smtClean="0"/>
              <a:t>Governor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/>
              <a:t/>
            </a:r>
            <a:br>
              <a:rPr lang="pl-PL" dirty="0"/>
            </a:br>
            <a:r>
              <a:rPr lang="pl-PL" sz="2000" dirty="0"/>
              <a:t>SELECT * FROM </a:t>
            </a:r>
            <a:r>
              <a:rPr lang="pl-PL" sz="2000" dirty="0" err="1"/>
              <a:t>sys.resource_governor_resource_pools</a:t>
            </a:r>
            <a:r>
              <a:rPr lang="pl-PL" sz="2000" dirty="0"/>
              <a:t> WHERE </a:t>
            </a:r>
            <a:r>
              <a:rPr lang="pl-PL" sz="2000" dirty="0" err="1"/>
              <a:t>name</a:t>
            </a:r>
            <a:r>
              <a:rPr lang="pl-PL" sz="2000" dirty="0"/>
              <a:t> = '</a:t>
            </a:r>
            <a:r>
              <a:rPr lang="pl-PL" sz="2000" dirty="0" err="1"/>
              <a:t>default</a:t>
            </a:r>
            <a:r>
              <a:rPr lang="pl-PL" sz="2000" dirty="0"/>
              <a:t>'     </a:t>
            </a:r>
            <a:r>
              <a:rPr lang="pl-PL" sz="2000" i="1" dirty="0"/>
              <a:t>#</a:t>
            </a:r>
            <a:r>
              <a:rPr lang="pl-PL" sz="2000" i="1" dirty="0" err="1"/>
              <a:t>default</a:t>
            </a:r>
            <a:r>
              <a:rPr lang="pl-PL" sz="2000" i="1" dirty="0"/>
              <a:t> </a:t>
            </a:r>
            <a:r>
              <a:rPr lang="pl-PL" sz="2000" i="1" dirty="0" err="1" smtClean="0"/>
              <a:t>pool</a:t>
            </a:r>
            <a:r>
              <a:rPr lang="pl-PL" sz="2000" i="1" dirty="0" smtClean="0"/>
              <a:t/>
            </a:r>
            <a:br>
              <a:rPr lang="pl-PL" sz="2000" i="1" dirty="0" smtClean="0"/>
            </a:br>
            <a:r>
              <a:rPr lang="pl-PL" sz="2000" dirty="0" smtClean="0"/>
              <a:t>SELECT </a:t>
            </a:r>
            <a:r>
              <a:rPr lang="pl-PL" sz="2000" dirty="0"/>
              <a:t>* </a:t>
            </a:r>
            <a:r>
              <a:rPr lang="pl-PL" sz="2000" dirty="0" smtClean="0"/>
              <a:t>FROM </a:t>
            </a:r>
            <a:r>
              <a:rPr lang="pl-PL" sz="2000" dirty="0" err="1" smtClean="0"/>
              <a:t>sys.resource_governor_external_resource_pools</a:t>
            </a:r>
            <a:r>
              <a:rPr lang="pl-PL" sz="2000" dirty="0" smtClean="0"/>
              <a:t> </a:t>
            </a:r>
            <a:br>
              <a:rPr lang="pl-PL" sz="2000" dirty="0" smtClean="0"/>
            </a:br>
            <a:r>
              <a:rPr lang="pl-PL" sz="2000" dirty="0" smtClean="0"/>
              <a:t>WHERE </a:t>
            </a:r>
            <a:r>
              <a:rPr lang="pl-PL" sz="2000" dirty="0" err="1"/>
              <a:t>name</a:t>
            </a:r>
            <a:r>
              <a:rPr lang="pl-PL" sz="2000" dirty="0"/>
              <a:t> = '</a:t>
            </a:r>
            <a:r>
              <a:rPr lang="pl-PL" sz="2000" dirty="0" err="1"/>
              <a:t>default</a:t>
            </a:r>
            <a:r>
              <a:rPr lang="pl-PL" sz="2000" dirty="0"/>
              <a:t>'  </a:t>
            </a:r>
            <a:r>
              <a:rPr lang="pl-PL" sz="2000" i="1" dirty="0"/>
              <a:t>#</a:t>
            </a:r>
            <a:r>
              <a:rPr lang="pl-PL" sz="2000" i="1" dirty="0" err="1"/>
              <a:t>default</a:t>
            </a:r>
            <a:r>
              <a:rPr lang="pl-PL" sz="2000" i="1" dirty="0"/>
              <a:t> </a:t>
            </a:r>
            <a:r>
              <a:rPr lang="pl-PL" sz="2000" i="1" dirty="0" err="1"/>
              <a:t>external</a:t>
            </a:r>
            <a:r>
              <a:rPr lang="pl-PL" sz="2000" i="1" dirty="0"/>
              <a:t> </a:t>
            </a:r>
            <a:r>
              <a:rPr lang="pl-PL" sz="2000" i="1" dirty="0" err="1" smtClean="0"/>
              <a:t>pool</a:t>
            </a:r>
            <a:r>
              <a:rPr lang="pl-PL" sz="2000" dirty="0" smtClean="0"/>
              <a:t/>
            </a:r>
            <a:br>
              <a:rPr lang="pl-PL" sz="2000" dirty="0" smtClean="0"/>
            </a:br>
            <a:r>
              <a:rPr lang="pl-PL" sz="2000" dirty="0" smtClean="0"/>
              <a:t>ALTER </a:t>
            </a:r>
            <a:r>
              <a:rPr lang="pl-PL" sz="2000" dirty="0"/>
              <a:t>EXTERNAL RESOURCE POOL "</a:t>
            </a:r>
            <a:r>
              <a:rPr lang="pl-PL" sz="2000" dirty="0" err="1"/>
              <a:t>default</a:t>
            </a:r>
            <a:r>
              <a:rPr lang="pl-PL" sz="2000" dirty="0"/>
              <a:t>" WITH (</a:t>
            </a:r>
            <a:r>
              <a:rPr lang="pl-PL" sz="2000" dirty="0" err="1"/>
              <a:t>max_memory_percent</a:t>
            </a:r>
            <a:r>
              <a:rPr lang="pl-PL" sz="2000" dirty="0"/>
              <a:t> = 40);  </a:t>
            </a:r>
            <a:r>
              <a:rPr lang="pl-PL" sz="2000" i="1" dirty="0"/>
              <a:t>#</a:t>
            </a:r>
            <a:r>
              <a:rPr lang="pl-PL" sz="2000" i="1" dirty="0" err="1"/>
              <a:t>modify</a:t>
            </a:r>
            <a:r>
              <a:rPr lang="pl-PL" sz="2000" i="1" dirty="0"/>
              <a:t> </a:t>
            </a:r>
            <a:r>
              <a:rPr lang="pl-PL" sz="2000" i="1" dirty="0" err="1"/>
              <a:t>default</a:t>
            </a:r>
            <a:r>
              <a:rPr lang="pl-PL" sz="2000" i="1" dirty="0"/>
              <a:t> </a:t>
            </a:r>
            <a:r>
              <a:rPr lang="pl-PL" sz="2000" i="1" dirty="0" err="1"/>
              <a:t>external</a:t>
            </a:r>
            <a:r>
              <a:rPr lang="pl-PL" sz="2000" i="1" dirty="0"/>
              <a:t> </a:t>
            </a:r>
            <a:r>
              <a:rPr lang="pl-PL" sz="2000" i="1" dirty="0" err="1" smtClean="0"/>
              <a:t>pool</a:t>
            </a:r>
            <a:r>
              <a:rPr lang="pl-PL" sz="2000" dirty="0" smtClean="0"/>
              <a:t/>
            </a:r>
            <a:br>
              <a:rPr lang="pl-PL" sz="2000" dirty="0" smtClean="0"/>
            </a:br>
            <a:r>
              <a:rPr lang="pl-PL" sz="2000" dirty="0" smtClean="0"/>
              <a:t>ALTER </a:t>
            </a:r>
            <a:r>
              <a:rPr lang="pl-PL" sz="2000" dirty="0"/>
              <a:t>RESOURCE GOVERNOR </a:t>
            </a:r>
            <a:r>
              <a:rPr lang="pl-PL" sz="2000" dirty="0" err="1"/>
              <a:t>reconfigure</a:t>
            </a:r>
            <a:r>
              <a:rPr lang="pl-PL" sz="2000" dirty="0"/>
              <a:t>;  </a:t>
            </a:r>
            <a:r>
              <a:rPr lang="pl-PL" sz="2000" i="1" dirty="0"/>
              <a:t>#</a:t>
            </a:r>
            <a:r>
              <a:rPr lang="pl-PL" sz="2000" i="1" dirty="0" err="1"/>
              <a:t>apply</a:t>
            </a:r>
            <a:r>
              <a:rPr lang="pl-PL" sz="2000" i="1" dirty="0"/>
              <a:t> </a:t>
            </a:r>
            <a:r>
              <a:rPr lang="pl-PL" sz="2000" i="1" dirty="0" err="1"/>
              <a:t>changes</a:t>
            </a:r>
            <a:endParaRPr lang="pl-PL" sz="2000" i="1" dirty="0"/>
          </a:p>
          <a:p>
            <a:pPr marL="571500" indent="-571500">
              <a:buFont typeface="Arial" charset="0"/>
              <a:buChar char="•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8922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DMV’s</a:t>
            </a:r>
            <a:endParaRPr lang="en-US" dirty="0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0" indent="-571500">
              <a:buFont typeface="Arial" charset="0"/>
              <a:buChar char="•"/>
            </a:pPr>
            <a:r>
              <a:rPr lang="pl-PL" dirty="0" err="1"/>
              <a:t>sys.dm_exec_sessions</a:t>
            </a:r>
            <a:endParaRPr lang="pl-PL" dirty="0"/>
          </a:p>
          <a:p>
            <a:pPr marL="571500" indent="-571500">
              <a:buFont typeface="Arial" charset="0"/>
              <a:buChar char="•"/>
            </a:pPr>
            <a:r>
              <a:rPr lang="pl-PL" dirty="0" err="1"/>
              <a:t>sys.dm_os_performance_counters</a:t>
            </a:r>
            <a:r>
              <a:rPr lang="pl-PL" dirty="0"/>
              <a:t> (SELECT * from </a:t>
            </a:r>
            <a:r>
              <a:rPr lang="pl-PL" dirty="0" err="1"/>
              <a:t>sys.dm_os_performance_counters</a:t>
            </a:r>
            <a:r>
              <a:rPr lang="pl-PL" dirty="0"/>
              <a:t> WHERE </a:t>
            </a:r>
            <a:r>
              <a:rPr lang="pl-PL" dirty="0" err="1"/>
              <a:t>object_name</a:t>
            </a:r>
            <a:r>
              <a:rPr lang="pl-PL" dirty="0"/>
              <a:t> LIKE '%</a:t>
            </a:r>
            <a:r>
              <a:rPr lang="pl-PL" dirty="0" err="1"/>
              <a:t>External</a:t>
            </a:r>
            <a:r>
              <a:rPr lang="pl-PL" dirty="0"/>
              <a:t> Scripts%')</a:t>
            </a:r>
          </a:p>
          <a:p>
            <a:pPr marL="571500" indent="-571500">
              <a:buFont typeface="Arial" charset="0"/>
              <a:buChar char="•"/>
            </a:pPr>
            <a:r>
              <a:rPr lang="pl-PL" dirty="0" err="1"/>
              <a:t>sys.dm_external_script_requests</a:t>
            </a:r>
            <a:endParaRPr lang="pl-PL" dirty="0"/>
          </a:p>
          <a:p>
            <a:pPr marL="571500" indent="-571500">
              <a:buFont typeface="Arial" charset="0"/>
              <a:buChar char="•"/>
            </a:pPr>
            <a:r>
              <a:rPr lang="pl-PL" dirty="0" err="1"/>
              <a:t>sys.dm_external_script_execution_stats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6292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Sponsors</a:t>
            </a:r>
            <a:endParaRPr lang="en-US" dirty="0"/>
          </a:p>
        </p:txBody>
      </p:sp>
      <p:pic>
        <p:nvPicPr>
          <p:cNvPr id="1034" name="Picture 10" descr="Microsoft Corporation (GAP) (GAP Sponsor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90" y="1591859"/>
            <a:ext cx="3325363" cy="7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AFA8CF7C-8D25-45D2-81A0-83BC3909F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30" y="2298499"/>
            <a:ext cx="2849356" cy="70664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="" xmlns:a16="http://schemas.microsoft.com/office/drawing/2014/main" id="{1FE52CB4-CFAB-4015-ACB7-464B9939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923" y="2929167"/>
            <a:ext cx="1971295" cy="73475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="" xmlns:a16="http://schemas.microsoft.com/office/drawing/2014/main" id="{0FF6DB35-3D54-4682-AF67-BD9217BFC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90" y="4322063"/>
            <a:ext cx="3525825" cy="711262"/>
          </a:xfrm>
          <a:prstGeom prst="rect">
            <a:avLst/>
          </a:prstGeom>
        </p:spPr>
      </p:pic>
      <p:pic>
        <p:nvPicPr>
          <p:cNvPr id="29" name="Obraz 28">
            <a:extLst>
              <a:ext uri="{FF2B5EF4-FFF2-40B4-BE49-F238E27FC236}">
                <a16:creationId xmlns="" xmlns:a16="http://schemas.microsoft.com/office/drawing/2014/main" id="{C5F572DC-A867-4A2D-9DE6-1514C2003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530" y="3753097"/>
            <a:ext cx="3695008" cy="5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7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Potencjalne</a:t>
            </a:r>
            <a:r>
              <a:rPr lang="en-US" dirty="0" smtClean="0"/>
              <a:t> </a:t>
            </a:r>
            <a:r>
              <a:rPr lang="en-US" dirty="0" err="1" smtClean="0"/>
              <a:t>problemy</a:t>
            </a:r>
            <a:endParaRPr lang="en-US" dirty="0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charset="0"/>
              <a:buChar char="•"/>
            </a:pPr>
            <a:r>
              <a:rPr lang="pl-PL" dirty="0" smtClean="0"/>
              <a:t>EXECUTE </a:t>
            </a:r>
            <a:r>
              <a:rPr lang="pl-PL" dirty="0"/>
              <a:t>ANY EXTERNAL SCRIPTS</a:t>
            </a:r>
          </a:p>
          <a:p>
            <a:pPr marL="571500" indent="-571500">
              <a:buFont typeface="Arial" charset="0"/>
              <a:buChar char="•"/>
            </a:pPr>
            <a:r>
              <a:rPr lang="pl-PL" dirty="0" smtClean="0"/>
              <a:t>instalacja </a:t>
            </a:r>
            <a:r>
              <a:rPr lang="pl-PL" dirty="0"/>
              <a:t>innej wersji Machine Learning Services niż instancji </a:t>
            </a:r>
          </a:p>
          <a:p>
            <a:pPr marL="571500" indent="-571500">
              <a:buFont typeface="Arial" charset="0"/>
              <a:buChar char="•"/>
            </a:pPr>
            <a:r>
              <a:rPr lang="pl-PL" dirty="0" smtClean="0"/>
              <a:t>nie </a:t>
            </a:r>
            <a:r>
              <a:rPr lang="pl-PL" dirty="0"/>
              <a:t>można uruchomić usługi </a:t>
            </a:r>
            <a:r>
              <a:rPr lang="pl-PL" dirty="0" err="1"/>
              <a:t>Launchpad</a:t>
            </a:r>
            <a:r>
              <a:rPr lang="pl-PL" dirty="0"/>
              <a:t> </a:t>
            </a:r>
          </a:p>
          <a:p>
            <a:pPr marL="571500" indent="-571500">
              <a:buFont typeface="Arial" charset="0"/>
              <a:buChar char="•"/>
            </a:pPr>
            <a:r>
              <a:rPr lang="pl-PL" dirty="0" smtClean="0"/>
              <a:t>antywirus</a:t>
            </a:r>
            <a:endParaRPr lang="pl-PL" dirty="0"/>
          </a:p>
          <a:p>
            <a:pPr marL="571500" indent="-571500">
              <a:buFont typeface="Arial" charset="0"/>
              <a:buChar char="•"/>
            </a:pPr>
            <a:r>
              <a:rPr lang="pl-PL" dirty="0" smtClean="0"/>
              <a:t>logi (..\MSSQL\Log\</a:t>
            </a:r>
            <a:r>
              <a:rPr lang="pl-PL" dirty="0" err="1" smtClean="0"/>
              <a:t>ExtensibilityLog</a:t>
            </a:r>
            <a:r>
              <a:rPr lang="pl-PL" dirty="0"/>
              <a:t>, </a:t>
            </a:r>
            <a:r>
              <a:rPr lang="pl-PL" dirty="0" smtClean="0"/>
              <a:t>System </a:t>
            </a:r>
            <a:r>
              <a:rPr lang="pl-PL" dirty="0"/>
              <a:t>Event log)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6277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Przykłady</a:t>
            </a:r>
            <a:r>
              <a:rPr lang="en-US" dirty="0" smtClean="0"/>
              <a:t> -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Przydatne źródła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/>
              <a:t>Obrazy Docker z oficjalnego repozytorium MS: </a:t>
            </a:r>
            <a:r>
              <a:rPr lang="pl-PL" sz="1800" dirty="0">
                <a:hlinkClick r:id="rId2"/>
              </a:rPr>
              <a:t>https://hub.docker.com/r/microsoft</a:t>
            </a:r>
            <a:r>
              <a:rPr lang="pl-PL" sz="1800" dirty="0" smtClean="0">
                <a:hlinkClick r:id="rId2"/>
              </a:rPr>
              <a:t>/</a:t>
            </a:r>
            <a:endParaRPr lang="pl-PL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/>
              <a:t>Dostęp do kontenera z instancją MS SQL przez SSMS: </a:t>
            </a:r>
            <a:r>
              <a:rPr lang="pl-PL" sz="1800" dirty="0" smtClean="0">
                <a:hlinkClick r:id="rId3"/>
              </a:rPr>
              <a:t>https</a:t>
            </a:r>
            <a:r>
              <a:rPr lang="pl-PL" sz="1800" dirty="0">
                <a:hlinkClick r:id="rId3"/>
              </a:rPr>
              <a:t>://blogs.technet.microsoft.com/dataplatforminsider/2016/10/13/sql-server-2016-express-edition-in-windows-containers/</a:t>
            </a:r>
            <a:endParaRPr lang="pl-PL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/>
              <a:t>Hello </a:t>
            </a:r>
            <a:r>
              <a:rPr lang="pl-PL" sz="2800" dirty="0" err="1" smtClean="0"/>
              <a:t>Python</a:t>
            </a:r>
            <a:r>
              <a:rPr lang="pl-PL" sz="2800" dirty="0" smtClean="0"/>
              <a:t> in SQL: </a:t>
            </a:r>
            <a:r>
              <a:rPr lang="pl-PL" sz="2800" dirty="0">
                <a:hlinkClick r:id="rId4"/>
              </a:rPr>
              <a:t>https://</a:t>
            </a:r>
            <a:r>
              <a:rPr lang="pl-PL" sz="2800" dirty="0" smtClean="0">
                <a:hlinkClick r:id="rId4"/>
              </a:rPr>
              <a:t>docs.microsoft.com/en-us/sql/advanced-analytics/tutorials/run-python-using-t-sql</a:t>
            </a:r>
            <a:endParaRPr lang="pl-PL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199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Dziękujemy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4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Materiały do prezentacji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 smtClean="0"/>
              <a:t>Skrypty, notatniki </a:t>
            </a:r>
            <a:r>
              <a:rPr lang="pl-PL" sz="3200" dirty="0" err="1" smtClean="0"/>
              <a:t>Jupyter</a:t>
            </a:r>
            <a:r>
              <a:rPr lang="pl-PL" sz="3200" dirty="0" smtClean="0"/>
              <a:t>:</a:t>
            </a:r>
          </a:p>
          <a:p>
            <a:r>
              <a:rPr lang="en-US" sz="3200" dirty="0" smtClean="0"/>
              <a:t>https</a:t>
            </a:r>
            <a:r>
              <a:rPr lang="en-US" sz="3200" dirty="0"/>
              <a:t>://github.com/tomyc/sqlsaturday_2017</a:t>
            </a:r>
          </a:p>
        </p:txBody>
      </p:sp>
    </p:spTree>
    <p:extLst>
      <p:ext uri="{BB962C8B-B14F-4D97-AF65-F5344CB8AC3E}">
        <p14:creationId xmlns:p14="http://schemas.microsoft.com/office/powerpoint/2010/main" val="4205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Agnieszka Cieplak</a:t>
            </a:r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36" y="1879999"/>
            <a:ext cx="5872481" cy="1365352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76" y="4745037"/>
            <a:ext cx="3215799" cy="1100142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652" y="3597006"/>
            <a:ext cx="3101507" cy="1148031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792" y="3646202"/>
            <a:ext cx="3303044" cy="10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Tomasz Cieplak</a:t>
            </a:r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346" y="1900237"/>
            <a:ext cx="4572000" cy="16637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71" y="1439814"/>
            <a:ext cx="2554374" cy="2559514"/>
          </a:xfrm>
          <a:prstGeom prst="rect">
            <a:avLst/>
          </a:prstGeom>
        </p:spPr>
      </p:pic>
      <p:pic>
        <p:nvPicPr>
          <p:cNvPr id="6" name="Picture 2"/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171" y="4179122"/>
            <a:ext cx="3848100" cy="128016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160" y="4245186"/>
            <a:ext cx="3280999" cy="1214470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1" y="3338566"/>
            <a:ext cx="2156460" cy="71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Python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SQL Server x Python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err="1" smtClean="0"/>
              <a:t>Przykłady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Parę</a:t>
            </a:r>
            <a:r>
              <a:rPr lang="en-US" dirty="0" smtClean="0"/>
              <a:t> </a:t>
            </a:r>
            <a:r>
              <a:rPr lang="en-US" dirty="0" err="1" smtClean="0"/>
              <a:t>słów</a:t>
            </a:r>
            <a:r>
              <a:rPr lang="en-US" dirty="0" smtClean="0"/>
              <a:t> o </a:t>
            </a:r>
            <a:r>
              <a:rPr lang="en-US" dirty="0" err="1" smtClean="0"/>
              <a:t>samym</a:t>
            </a:r>
            <a:r>
              <a:rPr lang="en-US" dirty="0" smtClean="0"/>
              <a:t> </a:t>
            </a:r>
            <a:r>
              <a:rPr lang="en-US" dirty="0" err="1" smtClean="0"/>
              <a:t>języku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err="1" smtClean="0"/>
              <a:t>skryptowy</a:t>
            </a:r>
            <a:r>
              <a:rPr lang="en-US" dirty="0" smtClean="0"/>
              <a:t>, </a:t>
            </a:r>
            <a:r>
              <a:rPr lang="en-US" dirty="0" err="1" smtClean="0"/>
              <a:t>interpretowany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err="1"/>
              <a:t>d</a:t>
            </a:r>
            <a:r>
              <a:rPr lang="en-US" dirty="0" err="1" smtClean="0"/>
              <a:t>ynamicznie</a:t>
            </a:r>
            <a:r>
              <a:rPr lang="en-US" dirty="0" smtClean="0"/>
              <a:t> </a:t>
            </a:r>
            <a:r>
              <a:rPr lang="en-US" dirty="0" err="1" smtClean="0"/>
              <a:t>typowany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err="1"/>
              <a:t>b</a:t>
            </a:r>
            <a:r>
              <a:rPr lang="en-US" dirty="0" err="1" smtClean="0"/>
              <a:t>loki</a:t>
            </a:r>
            <a:r>
              <a:rPr lang="en-US" dirty="0" smtClean="0"/>
              <a:t> </a:t>
            </a:r>
            <a:r>
              <a:rPr lang="en-US" dirty="0" err="1" smtClean="0"/>
              <a:t>definiowane</a:t>
            </a:r>
            <a:r>
              <a:rPr lang="en-US" dirty="0" smtClean="0"/>
              <a:t> </a:t>
            </a:r>
            <a:r>
              <a:rPr lang="en-US" dirty="0" err="1" smtClean="0"/>
              <a:t>wcięciami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err="1"/>
              <a:t>d</a:t>
            </a:r>
            <a:r>
              <a:rPr lang="en-US" dirty="0" err="1" smtClean="0"/>
              <a:t>uża</a:t>
            </a:r>
            <a:r>
              <a:rPr lang="en-US" dirty="0" smtClean="0"/>
              <a:t> </a:t>
            </a:r>
            <a:r>
              <a:rPr lang="en-US" dirty="0" err="1" smtClean="0"/>
              <a:t>ilość</a:t>
            </a:r>
            <a:r>
              <a:rPr lang="en-US" dirty="0" smtClean="0"/>
              <a:t> </a:t>
            </a:r>
            <a:r>
              <a:rPr lang="en-US" dirty="0" err="1" smtClean="0"/>
              <a:t>dostępnych</a:t>
            </a:r>
            <a:r>
              <a:rPr lang="en-US" dirty="0" smtClean="0"/>
              <a:t> </a:t>
            </a:r>
            <a:r>
              <a:rPr lang="en-US" dirty="0" err="1" smtClean="0"/>
              <a:t>pakietów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err="1"/>
              <a:t>ł</a:t>
            </a:r>
            <a:r>
              <a:rPr lang="en-US" dirty="0" err="1" smtClean="0"/>
              <a:t>atwy</a:t>
            </a:r>
            <a:r>
              <a:rPr lang="en-US" dirty="0" smtClean="0"/>
              <a:t> do </a:t>
            </a:r>
            <a:r>
              <a:rPr lang="en-US" dirty="0" err="1" smtClean="0"/>
              <a:t>nauki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8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3273</TotalTime>
  <Words>315</Words>
  <Application>Microsoft Office PowerPoint</Application>
  <PresentationFormat>Niestandardowy</PresentationFormat>
  <Paragraphs>94</Paragraphs>
  <Slides>33</Slides>
  <Notes>1</Notes>
  <HiddenSlides>0</HiddenSlides>
  <MMClips>0</MMClips>
  <ScaleCrop>false</ScaleCrop>
  <HeadingPairs>
    <vt:vector size="6" baseType="variant"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33</vt:i4>
      </vt:variant>
    </vt:vector>
  </HeadingPairs>
  <TitlesOfParts>
    <vt:vector size="35" baseType="lpstr">
      <vt:lpstr>SQLSatOslo 2016</vt:lpstr>
      <vt:lpstr>Image</vt:lpstr>
      <vt:lpstr>Session will begin very soon :)</vt:lpstr>
      <vt:lpstr>Integracja języka Python  z MS SQL Server 2017</vt:lpstr>
      <vt:lpstr>Sponsors</vt:lpstr>
      <vt:lpstr>Materiały do prezentacji</vt:lpstr>
      <vt:lpstr>Agnieszka Cieplak</vt:lpstr>
      <vt:lpstr>Tomasz Cieplak</vt:lpstr>
      <vt:lpstr>Agenda</vt:lpstr>
      <vt:lpstr>Python</vt:lpstr>
      <vt:lpstr>Parę słów o samym języku</vt:lpstr>
      <vt:lpstr>Python </vt:lpstr>
      <vt:lpstr>Python vs R</vt:lpstr>
      <vt:lpstr>Python vs R </vt:lpstr>
      <vt:lpstr>SQL Server x Python</vt:lpstr>
      <vt:lpstr>Historia</vt:lpstr>
      <vt:lpstr>Pakiety</vt:lpstr>
      <vt:lpstr>Pakiety</vt:lpstr>
      <vt:lpstr>Nazewnictwo</vt:lpstr>
      <vt:lpstr>Rodzaje instalacji</vt:lpstr>
      <vt:lpstr>Włączenie obsługi skryptów</vt:lpstr>
      <vt:lpstr>sp_execute_external_script</vt:lpstr>
      <vt:lpstr>sp_execute_external_script</vt:lpstr>
      <vt:lpstr>Jak to działa – skrypt SQL</vt:lpstr>
      <vt:lpstr>Jak to działa – zdalnie</vt:lpstr>
      <vt:lpstr>Let’s talk about Launchpad</vt:lpstr>
      <vt:lpstr>Launchpad - konfiguracja</vt:lpstr>
      <vt:lpstr>Launchpad - konfiguracja</vt:lpstr>
      <vt:lpstr>Security</vt:lpstr>
      <vt:lpstr>Zarządzanie zasobami</vt:lpstr>
      <vt:lpstr>DMV’s</vt:lpstr>
      <vt:lpstr>Potencjalne problemy</vt:lpstr>
      <vt:lpstr>Przykłady - demo</vt:lpstr>
      <vt:lpstr>Przydatne źródła</vt:lpstr>
      <vt:lpstr>Dziękujemy!</vt:lpstr>
    </vt:vector>
  </TitlesOfParts>
  <Company>Revealed Design,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Tomasz Cieplak</cp:lastModifiedBy>
  <cp:revision>88</cp:revision>
  <dcterms:created xsi:type="dcterms:W3CDTF">2011-08-19T20:30:49Z</dcterms:created>
  <dcterms:modified xsi:type="dcterms:W3CDTF">2017-09-17T19:30:00Z</dcterms:modified>
</cp:coreProperties>
</file>